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9"/>
  </p:notesMasterIdLst>
  <p:sldIdLst>
    <p:sldId id="259" r:id="rId3"/>
    <p:sldId id="256" r:id="rId4"/>
    <p:sldId id="271" r:id="rId5"/>
    <p:sldId id="260" r:id="rId6"/>
    <p:sldId id="283" r:id="rId7"/>
    <p:sldId id="263" r:id="rId8"/>
    <p:sldId id="281" r:id="rId9"/>
    <p:sldId id="288" r:id="rId10"/>
    <p:sldId id="287" r:id="rId11"/>
    <p:sldId id="285" r:id="rId12"/>
    <p:sldId id="277" r:id="rId13"/>
    <p:sldId id="278" r:id="rId14"/>
    <p:sldId id="286" r:id="rId15"/>
    <p:sldId id="279" r:id="rId16"/>
    <p:sldId id="282" r:id="rId17"/>
    <p:sldId id="284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2013" autoAdjust="0"/>
  </p:normalViewPr>
  <p:slideViewPr>
    <p:cSldViewPr>
      <p:cViewPr varScale="1">
        <p:scale>
          <a:sx n="112" d="100"/>
          <a:sy n="112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AAC7-9BCE-4BBC-80D5-1CDE921F79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E32A-33FE-4307-AEBD-2BF8F2E9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613-2B3E-43FB-8099-4C9D7EEA44F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79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2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E32A-33FE-4307-AEBD-2BF8F2E9F9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1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8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9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EB1214-C812-4DA3-BEC0-FAFD2D759A5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1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220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Correlated quantum phenomena in the strong spin-orbit regime</a:t>
            </a:r>
            <a:endParaRPr lang="en-CA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1368152"/>
          </a:xfrm>
        </p:spPr>
        <p:txBody>
          <a:bodyPr>
            <a:normAutofit/>
          </a:bodyPr>
          <a:lstStyle/>
          <a:p>
            <a:pPr algn="ctr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Tejas Deshpande</a:t>
            </a:r>
          </a:p>
          <a:p>
            <a:pPr algn="ctr"/>
            <a:endParaRPr lang="en-C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(24 September 2013)</a:t>
            </a:r>
          </a:p>
        </p:txBody>
      </p:sp>
    </p:spTree>
    <p:extLst>
      <p:ext uri="{BB962C8B-B14F-4D97-AF65-F5344CB8AC3E}">
        <p14:creationId xmlns:p14="http://schemas.microsoft.com/office/powerpoint/2010/main" val="33749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Electronic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2.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1267361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Focus 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-electron physics; neglect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rare earth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magnetism (relevant at very low temperatures)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Outer-shell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electrons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configuration</a:t>
            </a:r>
          </a:p>
        </p:txBody>
      </p:sp>
      <p:pic>
        <p:nvPicPr>
          <p:cNvPr id="2054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6329" r="51348" b="43801"/>
          <a:stretch/>
        </p:blipFill>
        <p:spPr bwMode="auto">
          <a:xfrm>
            <a:off x="304801" y="2384029"/>
            <a:ext cx="762000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5" t="60177" r="9202" b="6031"/>
          <a:stretch/>
        </p:blipFill>
        <p:spPr bwMode="auto">
          <a:xfrm>
            <a:off x="5181600" y="2765426"/>
            <a:ext cx="37242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6329" r="26860" b="43801"/>
          <a:stretch/>
        </p:blipFill>
        <p:spPr bwMode="auto">
          <a:xfrm>
            <a:off x="1066801" y="2384029"/>
            <a:ext cx="1803400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1" t="6329" b="43801"/>
          <a:stretch/>
        </p:blipFill>
        <p:spPr bwMode="auto">
          <a:xfrm>
            <a:off x="2836333" y="2384029"/>
            <a:ext cx="2011892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28600" y="50773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SOC splits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spinful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manifold into a higher energy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1/2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doublet and a lower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3/2 quadruplet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Only (half-filled)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1/2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doublet near the Fermi energy; 2 bands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atom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atoms in the tetrahedral unit cell 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total 8 Bloch bands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near Fermi energy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4690408"/>
            <a:ext cx="8548770" cy="400110"/>
            <a:chOff x="228600" y="4467761"/>
            <a:chExt cx="8548770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228600" y="4467761"/>
              <a:ext cx="693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Full angular momentum operator projected to the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manifold:</a:t>
              </a:r>
            </a:p>
          </p:txBody>
        </p:sp>
        <p:pic>
          <p:nvPicPr>
            <p:cNvPr id="41" name="Picture 5" descr="C:\Users\Tejas\Downloads\CodeCogsEqn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555594"/>
              <a:ext cx="1766970" cy="28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Oval 41"/>
          <p:cNvSpPr/>
          <p:nvPr/>
        </p:nvSpPr>
        <p:spPr>
          <a:xfrm>
            <a:off x="1752600" y="3860631"/>
            <a:ext cx="1341966" cy="677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Electronic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2.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1320969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Consider band structure of the 8 Bloch bands near the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point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Classification of 8 Bloch bands: two 2-D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irreps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one 4-D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irrep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(cubic symmetry)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Pesin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Balents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obtained “4-2-2”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“2-2-4” and “4-2-2” can be TIs due to insulating ground state</a:t>
            </a:r>
          </a:p>
        </p:txBody>
      </p:sp>
      <p:pic>
        <p:nvPicPr>
          <p:cNvPr id="3079" name="Picture 7" descr="C:\Users\Tejas\Documents\Caltech\Journal Club\Topological Materials\Correlated quantum phenomena in the strong spin-orbit regime\References\[052] bj-trig\Source\trigonalband2_final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r="59579"/>
          <a:stretch/>
        </p:blipFill>
        <p:spPr bwMode="auto">
          <a:xfrm>
            <a:off x="3733800" y="3968750"/>
            <a:ext cx="17526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ejas\Documents\Caltech\Journal Club\Topological Materials\Correlated quantum phenomena in the strong spin-orbit regime\References\[007] pesin\Source\EMF pictures\Bands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71545"/>
            <a:ext cx="3553715" cy="24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8600" y="35052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Yang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found “2-4-2” metallic state due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trigonal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distortion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also found “2-4-2” metallic state from LDA calculations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 state in (metallic) 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is impossible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3562290"/>
            <a:ext cx="246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Increase distortion </a:t>
            </a:r>
          </a:p>
        </p:txBody>
      </p:sp>
      <p:pic>
        <p:nvPicPr>
          <p:cNvPr id="32" name="Picture 7" descr="C:\Users\Tejas\Documents\Caltech\Journal Club\Topological Materials\Correlated quantum phenomena in the strong spin-orbit regime\References\[052] bj-trig\Source\trigonalband2_final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1" r="29790"/>
          <a:stretch/>
        </p:blipFill>
        <p:spPr bwMode="auto">
          <a:xfrm>
            <a:off x="5486400" y="3968750"/>
            <a:ext cx="179705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Tejas\Documents\Caltech\Journal Club\Topological Materials\Correlated quantum phenomena in the strong spin-orbit regime\References\[052] bj-trig\Source\trigonalband2_final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6"/>
          <a:stretch/>
        </p:blipFill>
        <p:spPr bwMode="auto">
          <a:xfrm>
            <a:off x="7263256" y="3968750"/>
            <a:ext cx="1817243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7772400" y="2971800"/>
            <a:ext cx="228600" cy="194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91450" y="2590800"/>
            <a:ext cx="228600" cy="1946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91450" y="1524000"/>
            <a:ext cx="228600" cy="1946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34200" y="2688104"/>
            <a:ext cx="838200" cy="381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451973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2+2</a:t>
            </a:r>
          </a:p>
        </p:txBody>
      </p: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6858000" y="2209800"/>
            <a:ext cx="933450" cy="47830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29400" y="197366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819900" y="1635294"/>
            <a:ext cx="97155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91300" y="143523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04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Tejas\Documents\Caltech\Journal Club\Topological Materials\Correlated quantum phenomena in the strong spin-orbit regime\References\[092] krempa_go13\Source\fig1a_su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78" y="609600"/>
            <a:ext cx="2486056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Electronic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2.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610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Convenient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tight-binding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model for both metallic and insulating regimes</a:t>
            </a:r>
          </a:p>
        </p:txBody>
      </p:sp>
      <p:pic>
        <p:nvPicPr>
          <p:cNvPr id="33" name="Picture 3" descr="C:\Users\Tejas\Downloads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66147"/>
            <a:ext cx="1462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20259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960"/>
            <a:ext cx="2757083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jas\Downloads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24906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jas\Downloads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27044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8600" y="32766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Diagonalization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gives “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2-4-2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semi-metallic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state for –2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≤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≤ 0 and a Topological Insulator otherwise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Semi-metallic state is a zero-gap semiconductor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This semi-metallic state forms stable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non-Fermi liquid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phase with a quadratic band touching at the </a:t>
            </a:r>
            <a:r>
              <a:rPr lang="el-G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point: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Luttinger-Abrikosov-Beneslavskii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(LAB)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phase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About LAB: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Electron-hole pair excitations susceptible to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excitonic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instability” due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unscreened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Coulomb interactions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Excitonic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instability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circumvented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presence of time-reversal and cubic symmetries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Enormous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zero field anomalous Hall effect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19" name="Straight Arrow Connector 18"/>
          <p:cNvCxnSpPr>
            <a:stCxn id="25" idx="0"/>
          </p:cNvCxnSpPr>
          <p:nvPr/>
        </p:nvCxnSpPr>
        <p:spPr>
          <a:xfrm flipV="1">
            <a:off x="1943100" y="2240280"/>
            <a:ext cx="419100" cy="5791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" y="2819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Gives non-trivial Berry phase</a:t>
            </a:r>
          </a:p>
        </p:txBody>
      </p:sp>
    </p:spTree>
    <p:extLst>
      <p:ext uri="{BB962C8B-B14F-4D97-AF65-F5344CB8AC3E}">
        <p14:creationId xmlns:p14="http://schemas.microsoft.com/office/powerpoint/2010/main" val="3482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Tejas\Documents\Caltech\Journal Club\Topological Materials\Correlated quantum phenomena in the strong spin-orbit regime\References\[092] krempa_go13\Source\fig1a_su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78" y="609600"/>
            <a:ext cx="2486056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Electronic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2.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610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Convenient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tight-binding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model for both metallic and insulating regimes</a:t>
            </a:r>
          </a:p>
        </p:txBody>
      </p:sp>
      <p:pic>
        <p:nvPicPr>
          <p:cNvPr id="33" name="Picture 3" descr="C:\Users\Tejas\Downloads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66147"/>
            <a:ext cx="1462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20259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960"/>
            <a:ext cx="2757083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jas\Downloads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24906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jas\Downloads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27044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8412"/>
            <a:ext cx="5399315" cy="32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Tejas\Documents\Caltech\Journal Club\Topological Materials\Correlated quantum phenomena in the strong spin-orbit regime\Source\wey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71" y="3539645"/>
            <a:ext cx="2620698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10668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Magnetism and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Weyl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Fermions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3.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425714"/>
            <a:ext cx="6104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Local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axes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four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ions constituting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tetrahedron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Experiments suggest “all-in/all-out” (AIAO) ground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found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semi-metal with 24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nodes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suggested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axion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insulator state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52" y="848690"/>
            <a:ext cx="2243348" cy="250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8200" y="3581400"/>
            <a:ext cx="7467600" cy="400110"/>
            <a:chOff x="533400" y="598944"/>
            <a:chExt cx="7467600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The role of many-body effects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4.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599" y="3940314"/>
            <a:ext cx="8763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TI, AIAO, WSM stable to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perturbative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interactions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Axion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insulator state appears in the CDMFT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analysis but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at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Hartree-Fock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level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formulated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invariant in terms of zero-frequency Green’s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Both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CDMFT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Hartree-Fock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theory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cannot capture topological Mott insulator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9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890299" y="2505075"/>
            <a:ext cx="2491701" cy="2372853"/>
            <a:chOff x="609600" y="2209800"/>
            <a:chExt cx="4381500" cy="4172514"/>
          </a:xfrm>
        </p:grpSpPr>
        <p:pic>
          <p:nvPicPr>
            <p:cNvPr id="5122" name="Picture 2" descr="C:\Users\Tejas\Documents\Caltech\Journal Club\Topological Materials\Correlated quantum phenomena in the strong spin-orbit regime\References\[103] onoda11\Source\fig1.e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63"/>
            <a:stretch/>
          </p:blipFill>
          <p:spPr bwMode="auto">
            <a:xfrm>
              <a:off x="609600" y="2209800"/>
              <a:ext cx="4381500" cy="4172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5800" y="2209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Interactions with rare earth moments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8763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What about interactions between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-site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-electrons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-electrons?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Non-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Kramers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ions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Tb, Ho) have 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even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Kramers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ions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Sm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Dy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have an odd number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-electrons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Example: Yb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 two ordering temperatures: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130 K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sublattice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≈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20 K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sublattice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4" name="Picture 4" descr="C:\Users\Tejas\Documents\Caltech\Journal Club\Topological Materials\Correlated quantum phenomena in the strong spin-orbit regime\References\[103] onoda11\Source\fig1bNew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993051"/>
            <a:ext cx="1695450" cy="170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599" y="2743200"/>
            <a:ext cx="5562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Most studied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-electron physics in iridates: Pr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(no 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Zero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field anomalous Hall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effect at 0.3 K &lt;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&lt; 1.5 K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moments exhibit spin-ice type physics; “2-in/2-out” configurations on each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tetrahedron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ordering via RKKY interaction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Chen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suggest coupling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may help to stabilize the WSM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axion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insulator phases</a:t>
            </a:r>
          </a:p>
        </p:txBody>
      </p:sp>
    </p:spTree>
    <p:extLst>
      <p:ext uri="{BB962C8B-B14F-4D97-AF65-F5344CB8AC3E}">
        <p14:creationId xmlns:p14="http://schemas.microsoft.com/office/powerpoint/2010/main" val="38326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Issues and Outlook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6.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8763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Pyrochlore iridates undergo MIT with the onset of AIAO magnetic order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Nd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AIAO at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-sites may imply AIAO at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-sites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Resonant x-ray diffraction measurements suggest Eu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has AIAO order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31513" y="2716146"/>
            <a:ext cx="4782024" cy="2922654"/>
            <a:chOff x="2514600" y="2286000"/>
            <a:chExt cx="2672782" cy="1633537"/>
          </a:xfrm>
        </p:grpSpPr>
        <p:pic>
          <p:nvPicPr>
            <p:cNvPr id="17" name="Picture 5" descr="C:\Users\Tejas\Documents\Caltech\Hsieh Lab\Iridates\Isospin Dynamics in Sr2IrO4\Source\fig3.e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863"/>
            <a:stretch/>
          </p:blipFill>
          <p:spPr bwMode="auto">
            <a:xfrm>
              <a:off x="2514600" y="2286000"/>
              <a:ext cx="2672782" cy="163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Tejas\Documents\Caltech\Hsieh Lab\Iridates\Isospin Dynamics in Sr2IrO4\Source\fig3_1.em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7" t="1949" r="29236" b="10705"/>
            <a:stretch/>
          </p:blipFill>
          <p:spPr bwMode="auto">
            <a:xfrm>
              <a:off x="4037367" y="2321830"/>
              <a:ext cx="991831" cy="142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7" descr="C:\Users\Tejas\Downloads\moon.e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3" t="23122" r="39333" b="65226"/>
          <a:stretch/>
        </p:blipFill>
        <p:spPr bwMode="auto">
          <a:xfrm>
            <a:off x="7239000" y="4436815"/>
            <a:ext cx="1706024" cy="12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ejas\Documents\Caltech\Hsieh Lab\Iridates\Isospin Dynamics in Sr2IrO4\Source\fig3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2"/>
          <a:stretch/>
        </p:blipFill>
        <p:spPr bwMode="auto">
          <a:xfrm>
            <a:off x="5131292" y="2716146"/>
            <a:ext cx="1650507" cy="29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42211" y="2261175"/>
            <a:ext cx="3625589" cy="2094777"/>
            <a:chOff x="5442211" y="813375"/>
            <a:chExt cx="3625589" cy="2094777"/>
          </a:xfrm>
        </p:grpSpPr>
        <p:sp>
          <p:nvSpPr>
            <p:cNvPr id="25" name="Oval 24"/>
            <p:cNvSpPr/>
            <p:nvPr/>
          </p:nvSpPr>
          <p:spPr>
            <a:xfrm>
              <a:off x="5442211" y="1447800"/>
              <a:ext cx="1034789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93752" y="813375"/>
              <a:ext cx="3474048" cy="2094777"/>
              <a:chOff x="5593752" y="660975"/>
              <a:chExt cx="3474048" cy="2094777"/>
            </a:xfrm>
          </p:grpSpPr>
          <p:pic>
            <p:nvPicPr>
              <p:cNvPr id="29" name="Picture 7" descr="C:\Users\Tejas\Downloads\moon.em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87" t="34499" r="36393" b="41093"/>
              <a:stretch/>
            </p:blipFill>
            <p:spPr bwMode="auto">
              <a:xfrm>
                <a:off x="7066717" y="914400"/>
                <a:ext cx="1838325" cy="1841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29"/>
              <p:cNvSpPr/>
              <p:nvPr/>
            </p:nvSpPr>
            <p:spPr>
              <a:xfrm>
                <a:off x="7010400" y="660975"/>
                <a:ext cx="2057400" cy="209477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25" idx="1"/>
              </p:cNvCxnSpPr>
              <p:nvPr/>
            </p:nvCxnSpPr>
            <p:spPr>
              <a:xfrm flipV="1">
                <a:off x="5593752" y="714970"/>
                <a:ext cx="2102447" cy="6362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5" idx="3"/>
              </p:cNvCxnSpPr>
              <p:nvPr/>
            </p:nvCxnSpPr>
            <p:spPr>
              <a:xfrm>
                <a:off x="5593752" y="1620604"/>
                <a:ext cx="1873848" cy="9566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8" descr="C:\Users\Tejas\Documents\Caltech\Hsieh Lab\Iridates\Isospin Dynamics in Sr2IrO4\Source\fig4.em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8" r="57083"/>
          <a:stretch/>
        </p:blipFill>
        <p:spPr bwMode="auto">
          <a:xfrm>
            <a:off x="4053516" y="5715000"/>
            <a:ext cx="21519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Tejas\Documents\Caltech\Hsieh Lab\Iridates\Isospin Dynamics in Sr2IrO4\Source\fig4.em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4" t="77908" r="26100"/>
          <a:stretch/>
        </p:blipFill>
        <p:spPr bwMode="auto">
          <a:xfrm>
            <a:off x="6214368" y="5715000"/>
            <a:ext cx="154471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Tejas\Documents\Caltech\Hsieh Lab\Iridates\Isospin Dynamics in Sr2IrO4\Source\fig4.em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6" t="77908"/>
          <a:stretch/>
        </p:blipFill>
        <p:spPr bwMode="auto">
          <a:xfrm>
            <a:off x="7696198" y="5715000"/>
            <a:ext cx="137160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8600" y="5638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Generation of the spin-orbit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exciton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804208"/>
            <a:ext cx="876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Electrons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effectively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localized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single atoms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Description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terms of local spin and orbital degrees of freedom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(DOF) applies</a:t>
            </a:r>
          </a:p>
        </p:txBody>
      </p:sp>
      <p:pic>
        <p:nvPicPr>
          <p:cNvPr id="33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6329" r="51348" b="43801"/>
          <a:stretch/>
        </p:blipFill>
        <p:spPr bwMode="auto">
          <a:xfrm>
            <a:off x="4495800" y="1780382"/>
            <a:ext cx="762000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6329" r="26860" b="43801"/>
          <a:stretch/>
        </p:blipFill>
        <p:spPr bwMode="auto">
          <a:xfrm>
            <a:off x="5257800" y="1780382"/>
            <a:ext cx="1803400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1" t="6329" b="43801"/>
          <a:stretch/>
        </p:blipFill>
        <p:spPr bwMode="auto">
          <a:xfrm>
            <a:off x="7027332" y="1780382"/>
            <a:ext cx="2011892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8600" y="1422737"/>
            <a:ext cx="579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Charge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gap ≫ energy of spin and orbital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excitations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Notion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topology does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make sense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Orbital degeneracy resolved in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unique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way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38" name="Straight Arrow Connector 37"/>
          <p:cNvCxnSpPr>
            <a:stCxn id="39" idx="0"/>
            <a:endCxn id="40" idx="4"/>
          </p:cNvCxnSpPr>
          <p:nvPr/>
        </p:nvCxnSpPr>
        <p:spPr>
          <a:xfrm flipV="1">
            <a:off x="6286500" y="3962400"/>
            <a:ext cx="395815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57800" y="44196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3-fold degenerate for 1, 2, 4, and 5 electrons</a:t>
            </a:r>
            <a:endParaRPr lang="en-US" i="1" dirty="0"/>
          </a:p>
        </p:txBody>
      </p:sp>
      <p:sp>
        <p:nvSpPr>
          <p:cNvPr id="40" name="Oval 39"/>
          <p:cNvSpPr/>
          <p:nvPr/>
        </p:nvSpPr>
        <p:spPr>
          <a:xfrm>
            <a:off x="6011332" y="3285023"/>
            <a:ext cx="1341966" cy="677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44" idx="0"/>
            <a:endCxn id="45" idx="4"/>
          </p:cNvCxnSpPr>
          <p:nvPr/>
        </p:nvCxnSpPr>
        <p:spPr>
          <a:xfrm flipV="1">
            <a:off x="8115300" y="4038600"/>
            <a:ext cx="339990" cy="3720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162800" y="441067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-fold degenerate for 1 and 3 electrons</a:t>
            </a:r>
            <a:endParaRPr lang="en-US" i="1" dirty="0"/>
          </a:p>
        </p:txBody>
      </p:sp>
      <p:sp>
        <p:nvSpPr>
          <p:cNvPr id="45" name="Oval 44"/>
          <p:cNvSpPr/>
          <p:nvPr/>
        </p:nvSpPr>
        <p:spPr>
          <a:xfrm>
            <a:off x="7918980" y="3505200"/>
            <a:ext cx="107262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28601" y="2362200"/>
            <a:ext cx="457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Orbital DOF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behaves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additional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“pseudo-spin”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quantum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variable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Exchange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of spin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pseudo-spin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Kugel-Khomskii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Jahn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-Teller effect  lattice distortions split orbital degeneracy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Quantumness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washed away by phonon modes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SOC trades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Jahn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-Teller effect for entanglement of spin and orbital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DOF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54102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Exchange of spin +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pseudo-spin  possibilities of exotic new ground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Quantum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spin liquid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multipolar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ordered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phases possible in honeycomb iridates and the double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perovskites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81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4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019800" y="752456"/>
            <a:ext cx="2895600" cy="2447944"/>
            <a:chOff x="6104467" y="2057400"/>
            <a:chExt cx="2895600" cy="2447944"/>
          </a:xfrm>
        </p:grpSpPr>
        <p:pic>
          <p:nvPicPr>
            <p:cNvPr id="4098" name="Picture 2" descr="C:\Users\Tejas\Documents\Caltech\Hsieh Lab\Iridates\Mott Insulators in the Strong Spin-Orbit Coupling Limit\Source\fig3.e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48"/>
            <a:stretch/>
          </p:blipFill>
          <p:spPr bwMode="auto">
            <a:xfrm>
              <a:off x="6104467" y="2057400"/>
              <a:ext cx="2895600" cy="244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3246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Full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degeneracy lifting and honeycomb 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1038761"/>
            <a:ext cx="616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with 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orbital degeneracy removed completely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Li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Ir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4+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strong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Mott regime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Anisotropic exchange model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7" name="Picture 3" descr="C:\Users\Tejas\Downloads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254382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37066" y="2715161"/>
            <a:ext cx="593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only example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 exactly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soluble model for a quantum spin liquid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state!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3330714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magnetic order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charge-neutral “spin”-carrying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elementary excitations 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Majorana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fermions!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Unfortunately experiments on Na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have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confirmed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Kitaev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model yet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45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6329" r="51348" b="43801"/>
          <a:stretch/>
        </p:blipFill>
        <p:spPr bwMode="auto">
          <a:xfrm>
            <a:off x="4495800" y="2008982"/>
            <a:ext cx="762000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6329" r="26860" b="43801"/>
          <a:stretch/>
        </p:blipFill>
        <p:spPr bwMode="auto">
          <a:xfrm>
            <a:off x="5257800" y="2008982"/>
            <a:ext cx="1803400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Tejas\Documents\Caltech\Hsieh Lab\Iridates\Direct observation of the Mott gap in strontium iridate with a scanning tunneling microscope\Source\fig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1" t="6329" b="43801"/>
          <a:stretch/>
        </p:blipFill>
        <p:spPr bwMode="auto">
          <a:xfrm>
            <a:off x="7027332" y="2008982"/>
            <a:ext cx="2011892" cy="2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Partial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degeneracy lifting and ordered double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perovskites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038761"/>
            <a:ext cx="8763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Need only 1 or 2 electrons in the 4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 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shells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strongly spin-orbit coupled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analogs of Ti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V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 V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4+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 V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constitute classic families undergoing Mott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 SOC, degeneracy lifting same as before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1" y="2286000"/>
            <a:ext cx="4381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case  local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3/2 spin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case 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two parallel (spin-1/2) electrons with aligned spins due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Hund’s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rule  total spin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886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Overall degeneracy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case is 4 (5)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Multipolar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spin exchange common for large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Multipolar interactions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connect directly states with very different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quantum numbers 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wavefunction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delocalization in spin space</a:t>
            </a:r>
          </a:p>
        </p:txBody>
      </p:sp>
    </p:spTree>
    <p:extLst>
      <p:ext uri="{BB962C8B-B14F-4D97-AF65-F5344CB8AC3E}">
        <p14:creationId xmlns:p14="http://schemas.microsoft.com/office/powerpoint/2010/main" val="34332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Outline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Weak to intermediate correlations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Pyrochlore iridates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Experimental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resume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Magnetism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Weyl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fermions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role of many-body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effects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Interactions with rare earth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moments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Issues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Outlook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Strong Mott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Regime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Full degeneracy lifting and honeycomb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iridates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Partial degeneracy lifting and ordered double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perovskites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perovskites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Multipolar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exchange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field theory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Beyond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mean-field theory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Connections to experiments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Concluding Remarks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Double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perovskites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6096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BB′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regular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perovskites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with alternating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(non-magnetic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(magnetic) atoms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Consequence of SOC 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3/2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-factor vanishes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Magnetic entropy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(4)) estimated from experiments  indication of strong SOC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Partial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degeneracy lifting and ordered double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perovskites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pic>
        <p:nvPicPr>
          <p:cNvPr id="41" name="Picture 3" descr="C:\Users\Tejas\Documents\Caltech\Journal Club\Topological Materials\Correlated quantum phenomena in the strong spin-orbit regime\Source\dptes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2820" r="1734" b="5951"/>
          <a:stretch/>
        </p:blipFill>
        <p:spPr bwMode="auto">
          <a:xfrm>
            <a:off x="6238875" y="3581400"/>
            <a:ext cx="2676525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ejas\Documents\Caltech\Journal Club\Topological Materials\Correlated quantum phenomena in the strong spin-orbit regime\Source\perovskit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5177" r="12440" b="5340"/>
          <a:stretch/>
        </p:blipFill>
        <p:spPr bwMode="auto">
          <a:xfrm>
            <a:off x="6176962" y="871537"/>
            <a:ext cx="2890838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r="24594"/>
          <a:stretch/>
        </p:blipFill>
        <p:spPr bwMode="auto">
          <a:xfrm>
            <a:off x="152400" y="3352800"/>
            <a:ext cx="605020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Multipolar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exchange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6172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Consider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Kugel-Khomskii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type exchange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 all orbitals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included 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project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effective spins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strong SOC limit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case consider exchange: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Partial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degeneracy lifting and ordered double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perovskites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pic>
        <p:nvPicPr>
          <p:cNvPr id="11" name="Picture 3" descr="C:\Users\Tejas\Documents\Caltech\Journal Club\Topological Materials\Correlated quantum phenomena in the strong spin-orbit regime\Source\dptes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2820" r="1734" b="5951"/>
          <a:stretch/>
        </p:blipFill>
        <p:spPr bwMode="auto">
          <a:xfrm>
            <a:off x="6324600" y="914400"/>
            <a:ext cx="2676525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ejas\Downloads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0" y="2255043"/>
            <a:ext cx="225441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43107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600" y="3172361"/>
            <a:ext cx="6172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Consider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Kugel-Khomskii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type exchange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 all orbitals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included 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project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effective spins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strong SOC limit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strong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we have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6" name="Picture 6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74" y="5181600"/>
            <a:ext cx="6397651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Tejas\Downloads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42" y="4191000"/>
            <a:ext cx="1995458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Tejas\Downloads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22" y="4191000"/>
            <a:ext cx="1492786" cy="2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ejas\Downloads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22" y="4648200"/>
            <a:ext cx="223917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600" y="4724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Performing the projections we get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638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we have two exchange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channels: ferromagnetic exchange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between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orthogonal orbitals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′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and electrostatic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quadrupole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interaction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96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70627"/>
            <a:ext cx="5410200" cy="362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Mean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field theory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3657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Exotic phases even in mean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Anisotropic contributions come from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quadrupolar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octupolar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interactions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Antiferromagnetic phase for small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endParaRPr lang="en-US" sz="2000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Ferromagnetic phases (FM110 and FM100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for large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J′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Quadrupolar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states classified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eigenstates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of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Partial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degeneracy lifting and ordered double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perovskites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pic>
        <p:nvPicPr>
          <p:cNvPr id="11" name="Picture 10" descr="C:\Users\Tejas\Downloads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34" y="4548187"/>
            <a:ext cx="284847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" y="4977348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Only 1 independent eigenvalue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-2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 Uniaxial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nematic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independent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eigenvalues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Biaxial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nematic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Quadrupolar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phase appears 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perovskite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even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0; d1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must always break time reversal symmetry at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0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avoid ground state degeneracy.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5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Beyond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mean-field theory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4.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197114"/>
            <a:ext cx="8763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Multipolar interactions destabilize conventional, magnetically ordered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semiclassical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ground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More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“spin flip” terms analogous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couplings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Quantum disordered ground states can be established rigorously for AKLT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Multipolar Hamiltonians are intermediate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between conventional spin models and these special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Check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disordered states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gauge the magnitude of quantum fluctuations within a spin-wave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expansion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Valence bond solids and quantum spin liquid states predicted in various para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meter regimes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Non-cubic crystal fields give highly frustrated systems  quantum fluctuations support a spin liquid phase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Partial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degeneracy lifting and ordered double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perovskites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08" y="1373096"/>
            <a:ext cx="5395692" cy="42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Connections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to experiments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9" y="1378089"/>
            <a:ext cx="3581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YMoO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cubic to low temperatures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Like many double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perovskites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has a two Curie regime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Phonon mode above 130 K; consistent with local structural change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NaOsO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has a ferromagnetic ground state below 6.8 K with [110] easy axis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Landau theory predicts [100] or [111] as the easy axis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III. Strong Mott Regime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Partial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degeneracy lifting and ordered double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perovskites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599" y="5686961"/>
            <a:ext cx="876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Quadrupolar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ordering mechanism can account for it; associates with a structural change; not observed so far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75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Tejas\Documents\Caltech\Hsieh Lab\Iridates\Topological phases in layered pyrochlore oxide thin films along the [111] direction\Source\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41234"/>
            <a:ext cx="2286000" cy="21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9" y="762000"/>
            <a:ext cx="8763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 discussed 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Ruddlesdon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-Popper series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perovskite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iridates  formula for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-layer quasi-2D system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Sr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1, 2, ∞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 case (Sr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expected to be a high-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superconductor, upon doping, owing to its similarity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cuprate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parent compound to La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This review mainly discusses bandwidth controlled MITs; filling (or doping) controlled MITs might reveal interesting physics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Exotic fractionalized phases possible: fractional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Chern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insulators from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heterostructures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SrTiO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Controversies  Mott vs.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Slater insulator in Sr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 contradictory results from different calculations  experimental evidence needed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IV. </a:t>
            </a:r>
            <a:r>
              <a:rPr lang="en-US" sz="3200" b="1" dirty="0">
                <a:latin typeface="Times New Roman" pitchFamily="18" charset="0"/>
              </a:rPr>
              <a:t>Concluding Remarks and Outlook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16" name="Picture 2" descr="C:\Users\Tejas\Documents\Caltech\Hsieh Lab\Iridates\Semimetal and Topological Insulator in Perovskite Iridates\Source\EdgeStates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"/>
          <a:stretch/>
        </p:blipFill>
        <p:spPr bwMode="auto">
          <a:xfrm>
            <a:off x="5181600" y="3962400"/>
            <a:ext cx="3886200" cy="27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8600" y="3864114"/>
            <a:ext cx="259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Heterostructures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SrIrO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[111] direction can give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topological insulators and IQHE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01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058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References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316772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Witczak-Krempa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Gang Chen, Yong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Kim, and Leon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Balents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“Correlated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quantum phenomena in the strong spin-orbit regime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preprint arXiv:1305.2193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(2013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I. Introduction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central threads of quantum materials research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Correlated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physics (e.g. mainly 3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transition metal oxides)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moment formation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magnetism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Quantum criticality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Unconventional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superconductivity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Non-trivial physics from strong Spin-Orbit Coupling (SOC)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-electron materials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Topological insulators and superconductors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orbitals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about systems with correlation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Heavy Transition Metal Oxides (TMOs) mainly from 5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series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Both SOC and electronic repulsion strengths,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respectively, become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comparable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Several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arguments suggest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tend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cooperate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rather than compete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mean-field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model: Hubbard model with SOC</a:t>
            </a:r>
          </a:p>
        </p:txBody>
      </p:sp>
      <p:pic>
        <p:nvPicPr>
          <p:cNvPr id="8" name="Picture 2" descr="C:\Users\Tejas\Downloads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43" y="5562600"/>
            <a:ext cx="586451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57400" y="5486400"/>
            <a:ext cx="2133600" cy="609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5486400"/>
            <a:ext cx="1143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5486400"/>
            <a:ext cx="1713057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6400800"/>
            <a:ext cx="2963312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correlations and no SOC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3" idx="0"/>
            <a:endCxn id="12" idx="2"/>
          </p:cNvCxnSpPr>
          <p:nvPr/>
        </p:nvCxnSpPr>
        <p:spPr>
          <a:xfrm flipV="1">
            <a:off x="1862656" y="6096000"/>
            <a:ext cx="1261544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57320" y="6336268"/>
            <a:ext cx="1152880" cy="3693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SOC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31" idx="0"/>
            <a:endCxn id="19" idx="2"/>
          </p:cNvCxnSpPr>
          <p:nvPr/>
        </p:nvCxnSpPr>
        <p:spPr>
          <a:xfrm flipV="1">
            <a:off x="4833760" y="6096000"/>
            <a:ext cx="157340" cy="2402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72200" y="6324600"/>
            <a:ext cx="1854034" cy="36933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correlations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>
            <a:stCxn id="35" idx="0"/>
            <a:endCxn id="21" idx="2"/>
          </p:cNvCxnSpPr>
          <p:nvPr/>
        </p:nvCxnSpPr>
        <p:spPr>
          <a:xfrm flipH="1" flipV="1">
            <a:off x="6647729" y="6096000"/>
            <a:ext cx="451488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  <p:bldP spid="13" grpId="0" animBg="1"/>
      <p:bldP spid="31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I. Introduction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8" name="Picture 2" descr="C:\Users\Tejas\Downloads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43" y="1295400"/>
            <a:ext cx="586451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57400" y="1219200"/>
            <a:ext cx="2133600" cy="609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1219200"/>
            <a:ext cx="1143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1219200"/>
            <a:ext cx="1713057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2069068"/>
            <a:ext cx="2963312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correlations and no SOC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3" idx="0"/>
            <a:endCxn id="12" idx="2"/>
          </p:cNvCxnSpPr>
          <p:nvPr/>
        </p:nvCxnSpPr>
        <p:spPr>
          <a:xfrm flipV="1">
            <a:off x="2396056" y="1828800"/>
            <a:ext cx="728144" cy="2402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33520" y="2069068"/>
            <a:ext cx="1152880" cy="3693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SOC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31" idx="0"/>
            <a:endCxn id="19" idx="2"/>
          </p:cNvCxnSpPr>
          <p:nvPr/>
        </p:nvCxnSpPr>
        <p:spPr>
          <a:xfrm flipV="1">
            <a:off x="4909960" y="1828800"/>
            <a:ext cx="81140" cy="2402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72200" y="2057400"/>
            <a:ext cx="1854034" cy="36933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correlations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>
            <a:stCxn id="35" idx="0"/>
            <a:endCxn id="21" idx="2"/>
          </p:cNvCxnSpPr>
          <p:nvPr/>
        </p:nvCxnSpPr>
        <p:spPr>
          <a:xfrm flipH="1" flipV="1">
            <a:off x="6647729" y="1828800"/>
            <a:ext cx="451488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681335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mean-field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model: Hubbard model with SOC</a:t>
            </a:r>
          </a:p>
        </p:txBody>
      </p:sp>
      <p:pic>
        <p:nvPicPr>
          <p:cNvPr id="2050" name="Picture 2" descr="C:\Users\Tejas\Documents\Caltech\Hsieh Lab\Friday Presentation\General Iridates\generic_phase_di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9367" r="4453" b="4714"/>
          <a:stretch/>
        </p:blipFill>
        <p:spPr bwMode="auto">
          <a:xfrm>
            <a:off x="1578612" y="2667025"/>
            <a:ext cx="5812788" cy="41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57400" y="5105400"/>
            <a:ext cx="1447800" cy="1219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501" y="5650468"/>
            <a:ext cx="736099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1930s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85800" y="3593068"/>
            <a:ext cx="736099" cy="36933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1980s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96200" y="5867400"/>
            <a:ext cx="736099" cy="3693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2000s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17" idx="3"/>
            <a:endCxn id="2" idx="2"/>
          </p:cNvCxnSpPr>
          <p:nvPr/>
        </p:nvCxnSpPr>
        <p:spPr>
          <a:xfrm flipV="1">
            <a:off x="1371600" y="5715000"/>
            <a:ext cx="685800" cy="1201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  <a:endCxn id="27" idx="2"/>
          </p:cNvCxnSpPr>
          <p:nvPr/>
        </p:nvCxnSpPr>
        <p:spPr>
          <a:xfrm>
            <a:off x="1421899" y="3777734"/>
            <a:ext cx="711701" cy="703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  <a:endCxn id="30" idx="6"/>
          </p:cNvCxnSpPr>
          <p:nvPr/>
        </p:nvCxnSpPr>
        <p:spPr>
          <a:xfrm flipH="1" flipV="1">
            <a:off x="6172200" y="6025634"/>
            <a:ext cx="1524000" cy="264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133600" y="3505200"/>
            <a:ext cx="9906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19600" y="5650468"/>
            <a:ext cx="1752600" cy="750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8599" y="3669268"/>
            <a:ext cx="966931" cy="36933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2010s??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>
            <a:stCxn id="34" idx="1"/>
            <a:endCxn id="39" idx="3"/>
          </p:cNvCxnSpPr>
          <p:nvPr/>
        </p:nvCxnSpPr>
        <p:spPr>
          <a:xfrm flipH="1">
            <a:off x="7099216" y="3853934"/>
            <a:ext cx="749383" cy="2616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428999" y="2668504"/>
            <a:ext cx="3670217" cy="289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83" y="4610112"/>
            <a:ext cx="9139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53" y="3364468"/>
            <a:ext cx="95964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39000" y="4505980"/>
            <a:ext cx="1828801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weak-to-intermediate correlation regime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>
            <a:stCxn id="29" idx="1"/>
            <a:endCxn id="3" idx="3"/>
          </p:cNvCxnSpPr>
          <p:nvPr/>
        </p:nvCxnSpPr>
        <p:spPr>
          <a:xfrm flipH="1" flipV="1">
            <a:off x="6839133" y="4724412"/>
            <a:ext cx="399867" cy="431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93856" y="2819400"/>
            <a:ext cx="1487344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Mott limit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>
            <a:stCxn id="41" idx="3"/>
            <a:endCxn id="2051" idx="1"/>
          </p:cNvCxnSpPr>
          <p:nvPr/>
        </p:nvCxnSpPr>
        <p:spPr>
          <a:xfrm>
            <a:off x="1981200" y="2973289"/>
            <a:ext cx="1631153" cy="5054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2" grpId="0" animBg="1"/>
      <p:bldP spid="23" grpId="0" animBg="1"/>
      <p:bldP spid="27" grpId="0" animBg="1"/>
      <p:bldP spid="30" grpId="0" animBg="1"/>
      <p:bldP spid="34" grpId="0" animBg="1"/>
      <p:bldP spid="39" grpId="0" animBg="1"/>
      <p:bldP spid="2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28599" y="4719935"/>
            <a:ext cx="8686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Angular momentum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spin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of electrons on site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couple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Energy cost of repulsion between electrons on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site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electron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localized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I. Introduction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mean-field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model: Hubbard model with SOC</a:t>
            </a:r>
          </a:p>
        </p:txBody>
      </p:sp>
      <p:pic>
        <p:nvPicPr>
          <p:cNvPr id="8" name="Picture 2" descr="C:\Users\Tejas\Downloads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3" y="1154668"/>
            <a:ext cx="586451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800" y="1078468"/>
            <a:ext cx="2133600" cy="609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0" y="1078468"/>
            <a:ext cx="1143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19600" y="1078468"/>
            <a:ext cx="1713057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888" y="1992868"/>
            <a:ext cx="2963312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correlations and no SOC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3" idx="0"/>
            <a:endCxn id="12" idx="2"/>
          </p:cNvCxnSpPr>
          <p:nvPr/>
        </p:nvCxnSpPr>
        <p:spPr>
          <a:xfrm flipV="1">
            <a:off x="1642544" y="1688068"/>
            <a:ext cx="110056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95320" y="1981200"/>
            <a:ext cx="1152880" cy="3693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SOC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31" idx="0"/>
            <a:endCxn id="19" idx="2"/>
          </p:cNvCxnSpPr>
          <p:nvPr/>
        </p:nvCxnSpPr>
        <p:spPr>
          <a:xfrm flipH="1" flipV="1">
            <a:off x="3619500" y="1688068"/>
            <a:ext cx="452260" cy="293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56366" y="1916668"/>
            <a:ext cx="1854034" cy="36933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correlations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>
            <a:stCxn id="35" idx="0"/>
            <a:endCxn id="21" idx="2"/>
          </p:cNvCxnSpPr>
          <p:nvPr/>
        </p:nvCxnSpPr>
        <p:spPr>
          <a:xfrm flipH="1" flipV="1">
            <a:off x="5276129" y="1688068"/>
            <a:ext cx="807254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2433935"/>
            <a:ext cx="391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 example: Sr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50" name="Picture 2" descr="C:\Users\Tejas\Documents\Caltech\Hsieh Lab\Iridates\Magnetic couplings, optical spectra, and spin-orbit exciton in 5d electron Mott insulator Sr2IrO4\Source\EMF files\fig1e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5747"/>
            <a:ext cx="1447800" cy="14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ejas\Downloads\CodeCogsEqn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29"/>
          <a:stretch/>
        </p:blipFill>
        <p:spPr bwMode="auto">
          <a:xfrm>
            <a:off x="1104855" y="3039070"/>
            <a:ext cx="202155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23" y="3973009"/>
            <a:ext cx="18279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340140" y="397300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95800" y="3940624"/>
            <a:ext cx="415840" cy="2414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70" y="3856804"/>
            <a:ext cx="182790" cy="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03670" y="3940624"/>
            <a:ext cx="149140" cy="120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05200" y="397300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051" idx="3"/>
          </p:cNvCxnSpPr>
          <p:nvPr/>
        </p:nvCxnSpPr>
        <p:spPr>
          <a:xfrm>
            <a:off x="2996213" y="4110169"/>
            <a:ext cx="508987" cy="719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81200" y="3039070"/>
            <a:ext cx="533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3" idx="0"/>
            <a:endCxn id="38" idx="2"/>
          </p:cNvCxnSpPr>
          <p:nvPr/>
        </p:nvCxnSpPr>
        <p:spPr>
          <a:xfrm flipV="1">
            <a:off x="1524000" y="3420070"/>
            <a:ext cx="7239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1000" y="387727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Kinetic energy with which electron hops from site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5800" y="5695890"/>
            <a:ext cx="8351966" cy="400110"/>
            <a:chOff x="740063" y="5943600"/>
            <a:chExt cx="8351966" cy="400110"/>
          </a:xfrm>
        </p:grpSpPr>
        <p:sp>
          <p:nvSpPr>
            <p:cNvPr id="47" name="Rectangle 46"/>
            <p:cNvSpPr/>
            <p:nvPr/>
          </p:nvSpPr>
          <p:spPr>
            <a:xfrm>
              <a:off x="740063" y="5943600"/>
              <a:ext cx="83519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Courier New" pitchFamily="49" charset="0"/>
                <a:buChar char="o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The operator                    counts the number of electrons on site </a:t>
              </a:r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in orbital </a:t>
              </a:r>
              <a:r>
                <a:rPr lang="el-GR" sz="2000" dirty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000" dirty="0"/>
            </a:p>
          </p:txBody>
        </p:sp>
        <p:pic>
          <p:nvPicPr>
            <p:cNvPr id="2053" name="Picture 5" descr="C:\Users\Tejas\Downloads\CodeCogsEqn.e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830" y="6019800"/>
              <a:ext cx="109674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85800" y="6096000"/>
            <a:ext cx="3954558" cy="400110"/>
            <a:chOff x="685800" y="6096000"/>
            <a:chExt cx="3954558" cy="400110"/>
          </a:xfrm>
        </p:grpSpPr>
        <p:pic>
          <p:nvPicPr>
            <p:cNvPr id="2" name="Picture 2" descr="C:\Users\Tejas\Downloads\CodeCogsEqn.em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641" y="6224587"/>
              <a:ext cx="898717" cy="21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85800" y="6096000"/>
              <a:ext cx="30909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Courier New" pitchFamily="49" charset="0"/>
                <a:buChar char="o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Last terms kicks in when</a:t>
              </a:r>
              <a:endParaRPr lang="en-US" sz="2000" dirty="0"/>
            </a:p>
          </p:txBody>
        </p:sp>
      </p:grpSp>
      <p:pic>
        <p:nvPicPr>
          <p:cNvPr id="40" name="Picture 2" descr="C:\Users\Tejas\Documents\Caltech\Hsieh Lab\Iridates\Microscopic theory of magnetism in Sr3Ir2O7\Source\Hoppings_327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6" r="65353"/>
          <a:stretch/>
        </p:blipFill>
        <p:spPr bwMode="auto">
          <a:xfrm>
            <a:off x="7239000" y="1295400"/>
            <a:ext cx="1821038" cy="15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ejas\Documents\Caltech\Hsieh Lab\Iridates\Microscopic theory of magnetism in Sr3Ir2O7\Source\Hoppings_327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4529" r="32133" b="3849"/>
          <a:stretch/>
        </p:blipFill>
        <p:spPr bwMode="auto">
          <a:xfrm>
            <a:off x="5397697" y="2895600"/>
            <a:ext cx="1688903" cy="16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ejas\Documents\Caltech\Hsieh Lab\Iridates\Microscopic theory of magnetism in Sr3Ir2O7\Source\Hoppings_327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8" b="11167"/>
          <a:stretch/>
        </p:blipFill>
        <p:spPr bwMode="auto">
          <a:xfrm>
            <a:off x="7315200" y="2848066"/>
            <a:ext cx="1656788" cy="16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34" grpId="0" animBg="1"/>
      <p:bldP spid="38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I. Introduction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Proposals for Iridates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88823"/>
              </p:ext>
            </p:extLst>
          </p:nvPr>
        </p:nvGraphicFramePr>
        <p:xfrm>
          <a:off x="228600" y="2296160"/>
          <a:ext cx="8686800" cy="4485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62200"/>
                <a:gridCol w="1371600"/>
                <a:gridCol w="37338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Correlation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Properties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Proposed Materials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Axion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Insulator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W-I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Magnetic insulator, TME, no protected surface states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Weyl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semi-metal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Dirac-like bulk states, surface Fermi arcs, anomalous Hall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Chern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Insulator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W-I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Bulk gap, QHE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SrIrO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Fractional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Chern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Insulator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I-S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Bulk gap, FQHE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SrIrO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Fractional Topological Insulator, Topological Mott Insulator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I-S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Several possible phases. Charge gap, fractional excitations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Quantum spin liquid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Several possible phases. Charge gap, fractional excitations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IrO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153160"/>
            <a:ext cx="86868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Emergent quantum phases in correlated spin-orbit coupled materials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Abbreviations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are as follows: TME = topological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magnetoelectric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effect,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F)QHE = (fractional) quantum Hall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effect. Correlations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are W-I = weak-intermediate, I = intermediate (requiring magnetic order, say, but mean field-like), and S = strong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2484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6324600"/>
            <a:ext cx="9525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6200312"/>
            <a:ext cx="3505200" cy="50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8600" y="63246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268156"/>
            <a:ext cx="2057400" cy="82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5529677"/>
            <a:ext cx="9525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5271114"/>
            <a:ext cx="3505200" cy="67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48600" y="55626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4724400"/>
            <a:ext cx="9525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9620" y="4686300"/>
            <a:ext cx="1986379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4648200"/>
            <a:ext cx="1752600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29979" y="4781550"/>
            <a:ext cx="83302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0310" y="4296793"/>
            <a:ext cx="1945689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40611" y="4296793"/>
            <a:ext cx="1145589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38600" y="4267199"/>
            <a:ext cx="1945689" cy="277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66355" y="4296793"/>
            <a:ext cx="820445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" y="3657600"/>
            <a:ext cx="1981199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0611" y="3810000"/>
            <a:ext cx="99059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0437" y="3657600"/>
            <a:ext cx="3493363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72401" y="37719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95958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Topological insulators: non-trivial topology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gapped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system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Gapless systems: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semi-metals (WSMs)</a:t>
            </a:r>
          </a:p>
        </p:txBody>
      </p:sp>
      <p:pic>
        <p:nvPicPr>
          <p:cNvPr id="6156" name="Picture 12" descr="C:\Users\Tejas\Downloads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813560"/>
            <a:ext cx="4904866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8600" y="21336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Notion of band topology  some degree of itinerancy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Non-TI, but still topological phases, require: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intrinsic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symmetry breaking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Any form of intrinsic magnetization  correlations “weak” enough for mean-field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Examples of non-TI topological phases: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Antiferromagnetic Topological Insulator (AFTI)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Axion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Insulator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semi-metal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Strong Mott regime  electrons atomically localized; “band” topology doesn’t make sense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Exotic phases due to orbital- and spin-ordering when both are entangled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spin + orbit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entanglement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lifts degeneracies of the ground states to give interesting lattice models</a:t>
            </a:r>
          </a:p>
        </p:txBody>
      </p:sp>
    </p:spTree>
    <p:extLst>
      <p:ext uri="{BB962C8B-B14F-4D97-AF65-F5344CB8AC3E}">
        <p14:creationId xmlns:p14="http://schemas.microsoft.com/office/powerpoint/2010/main" val="38455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pic>
        <p:nvPicPr>
          <p:cNvPr id="6154" name="Picture 10" descr="C:\Users\Tejas\Documents\Caltech\Journal Club\Topological Materials\Correlated quantum phenomena in the strong spin-orbit regime\Source\A2Ir2O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4679950" cy="49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Tejas\Documents\Caltech\Journal Club\Topological Materials\Correlated quantum phenomena in the strong spin-orbit regime\Source\edit-trig-f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1529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8600" y="959584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Formula: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where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is a rare earth element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03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II. </a:t>
            </a:r>
            <a:r>
              <a:rPr lang="en-US" sz="3200" b="1" dirty="0">
                <a:latin typeface="Times New Roman" pitchFamily="18" charset="0"/>
              </a:rPr>
              <a:t>Weak to Intermediate Correlations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533400"/>
            <a:ext cx="8458200" cy="400110"/>
            <a:chOff x="533400" y="598944"/>
            <a:chExt cx="845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598944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Pyrochlore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iridates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838200"/>
            <a:ext cx="7467600" cy="400110"/>
            <a:chOff x="533400" y="598944"/>
            <a:chExt cx="7467600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98944"/>
              <a:ext cx="716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Experimental resume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5989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1267361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Resistivity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goes from being “metallic”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ρ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&gt; 0)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&gt;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“non-metallic”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&lt; 0) at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&lt;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rare earth ion affects crystal field splitting;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is changed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arger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metallicity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 larger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decreased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trigonal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compression 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increased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-O orbital-overlap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1" y="2971800"/>
            <a:ext cx="45730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35" y="3258008"/>
            <a:ext cx="4028865" cy="31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4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11209</TotalTime>
  <Words>2348</Words>
  <Application>Microsoft Office PowerPoint</Application>
  <PresentationFormat>On-screen Show (4:3)</PresentationFormat>
  <Paragraphs>329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Flow</vt:lpstr>
      <vt:lpstr>Correlated quantum phenomena in the strong spin-orbit regime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Tejas</dc:creator>
  <cp:lastModifiedBy>Tejas</cp:lastModifiedBy>
  <cp:revision>1539</cp:revision>
  <dcterms:created xsi:type="dcterms:W3CDTF">2013-05-09T07:02:33Z</dcterms:created>
  <dcterms:modified xsi:type="dcterms:W3CDTF">2013-10-02T01:14:49Z</dcterms:modified>
</cp:coreProperties>
</file>